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1pPr>
    <a:lvl2pPr marL="0" marR="0" indent="45720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2pPr>
    <a:lvl3pPr marL="0" marR="0" indent="91440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3pPr>
    <a:lvl4pPr marL="0" marR="0" indent="137160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4pPr>
    <a:lvl5pPr marL="0" marR="0" indent="182880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5pPr>
    <a:lvl6pPr marL="0" marR="0" indent="228600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6pPr>
    <a:lvl7pPr marL="0" marR="0" indent="274320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7pPr>
    <a:lvl8pPr marL="0" marR="0" indent="320040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8pPr>
    <a:lvl9pPr marL="0" marR="0" indent="365760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254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254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254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chemeClr val="accent1"/>
        </a:fontRef>
        <a:schemeClr val="accent1"/>
      </a:tcTxStyle>
      <a:tcStyle>
        <a:tcBdr>
          <a:left>
            <a:ln w="12700" cap="flat">
              <a:solidFill>
                <a:srgbClr val="525760"/>
              </a:solidFill>
              <a:prstDash val="solid"/>
              <a:miter lim="400000"/>
            </a:ln>
          </a:left>
          <a:right>
            <a:ln w="25400" cap="flat">
              <a:solidFill>
                <a:schemeClr val="accent1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25400" cap="flat">
              <a:solidFill>
                <a:schemeClr val="accent1"/>
              </a:solidFill>
              <a:prstDash val="solid"/>
              <a:miter lim="400000"/>
            </a:ln>
          </a:top>
          <a:bottom>
            <a:ln w="12700" cap="flat">
              <a:solidFill>
                <a:srgbClr val="5257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25760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54585E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25400" cap="flat">
              <a:solidFill>
                <a:srgbClr val="54585E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45357"/>
              <a:satOff val="2412"/>
              <a:lumOff val="-28753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9FAFF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254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55A61"/>
              </a:solidFill>
              <a:prstDash val="solid"/>
              <a:miter lim="400000"/>
            </a:ln>
          </a:top>
          <a:bottom>
            <a:ln w="12700" cap="flat">
              <a:solidFill>
                <a:srgbClr val="555A61"/>
              </a:solidFill>
              <a:prstDash val="solid"/>
              <a:miter lim="400000"/>
            </a:ln>
          </a:bottom>
          <a:insideH>
            <a:ln w="12700" cap="flat">
              <a:solidFill>
                <a:srgbClr val="555A61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527787"/>
              <a:satOff val="-26837"/>
              <a:lumOff val="15324"/>
            </a:schemeClr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254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254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238625"/>
              <a:satOff val="-6134"/>
              <a:lumOff val="8689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6F4E4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254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5">
              <a:hueOff val="503731"/>
              <a:lumOff val="7092"/>
            </a:schemeClr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25400" cap="flat">
              <a:solidFill>
                <a:srgbClr val="54585E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254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4585E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A8A8A8"/>
              </a:solidFill>
              <a:prstDash val="solid"/>
              <a:miter lim="400000"/>
            </a:ln>
          </a:left>
          <a:right>
            <a:ln w="12700" cap="flat">
              <a:solidFill>
                <a:srgbClr val="A8A8A8"/>
              </a:solidFill>
              <a:prstDash val="solid"/>
              <a:miter lim="400000"/>
            </a:ln>
          </a:right>
          <a:top>
            <a:ln w="12700" cap="flat">
              <a:solidFill>
                <a:srgbClr val="A8A8A8"/>
              </a:solidFill>
              <a:prstDash val="solid"/>
              <a:miter lim="400000"/>
            </a:ln>
          </a:top>
          <a:bottom>
            <a:ln w="12700" cap="flat">
              <a:solidFill>
                <a:srgbClr val="A8A8A8"/>
              </a:solidFill>
              <a:prstDash val="solid"/>
              <a:miter lim="400000"/>
            </a:ln>
          </a:bottom>
          <a:insideH>
            <a:ln w="12700" cap="flat">
              <a:solidFill>
                <a:srgbClr val="A8A8A8"/>
              </a:solidFill>
              <a:prstDash val="solid"/>
              <a:miter lim="400000"/>
            </a:ln>
          </a:insideH>
          <a:insideV>
            <a:ln w="12700" cap="flat">
              <a:solidFill>
                <a:srgbClr val="A8A8A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5666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656667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EBEB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25400" cap="flat">
              <a:solidFill>
                <a:srgbClr val="656667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A8A8A9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Shape 19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>
            <a:off x="568119" y="8737600"/>
            <a:ext cx="11873078" cy="0"/>
          </a:xfrm>
          <a:prstGeom prst="line">
            <a:avLst/>
          </a:prstGeom>
          <a:ln w="254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532752" y="6876002"/>
            <a:ext cx="11933846" cy="1596088"/>
          </a:xfrm>
          <a:prstGeom prst="rect">
            <a:avLst/>
          </a:prstGeom>
        </p:spPr>
        <p:txBody>
          <a:bodyPr lIns="27093" tIns="27093" rIns="27093" bIns="27093" anchor="b"/>
          <a:lstStyle>
            <a:lvl1pPr>
              <a:lnSpc>
                <a:spcPct val="70000"/>
              </a:lnSpc>
              <a:defRPr spc="-211" sz="10600">
                <a:solidFill>
                  <a:srgbClr val="FFFFFF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Author and Date"/>
          <p:cNvSpPr txBox="1"/>
          <p:nvPr>
            <p:ph type="body" sz="quarter" idx="21" hasCustomPrompt="1"/>
          </p:nvPr>
        </p:nvSpPr>
        <p:spPr>
          <a:xfrm>
            <a:off x="530019" y="8801100"/>
            <a:ext cx="11938001" cy="344001"/>
          </a:xfrm>
          <a:prstGeom prst="rect">
            <a:avLst/>
          </a:prstGeom>
        </p:spPr>
        <p:txBody>
          <a:bodyPr lIns="27093" tIns="27093" rIns="27093" bIns="27093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5" name="Line"/>
          <p:cNvSpPr/>
          <p:nvPr/>
        </p:nvSpPr>
        <p:spPr>
          <a:xfrm>
            <a:off x="568119" y="6831552"/>
            <a:ext cx="11883045" cy="1"/>
          </a:xfrm>
          <a:prstGeom prst="line">
            <a:avLst/>
          </a:prstGeom>
          <a:ln w="889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6" name="Body Level One…"/>
          <p:cNvSpPr txBox="1"/>
          <p:nvPr>
            <p:ph type="body" sz="quarter" idx="1" hasCustomPrompt="1"/>
          </p:nvPr>
        </p:nvSpPr>
        <p:spPr>
          <a:xfrm>
            <a:off x="532752" y="785641"/>
            <a:ext cx="11943812" cy="1447295"/>
          </a:xfrm>
          <a:prstGeom prst="rect">
            <a:avLst/>
          </a:prstGeom>
        </p:spPr>
        <p:txBody>
          <a:bodyPr lIns="27093" tIns="27093" rIns="27093" bIns="27093"/>
          <a:lstStyle>
            <a:lvl1pPr defTabSz="587022">
              <a:lnSpc>
                <a:spcPct val="80000"/>
              </a:lnSpc>
              <a:tabLst/>
              <a:defRPr spc="-48" sz="48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587022">
              <a:lnSpc>
                <a:spcPct val="80000"/>
              </a:lnSpc>
              <a:tabLst/>
              <a:defRPr spc="-48" sz="48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587022">
              <a:lnSpc>
                <a:spcPct val="80000"/>
              </a:lnSpc>
              <a:tabLst/>
              <a:defRPr spc="-48" sz="48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587022">
              <a:lnSpc>
                <a:spcPct val="80000"/>
              </a:lnSpc>
              <a:tabLst/>
              <a:defRPr spc="-48" sz="48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587022">
              <a:lnSpc>
                <a:spcPct val="80000"/>
              </a:lnSpc>
              <a:tabLst/>
              <a:defRPr spc="-48" sz="48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xfrm>
            <a:off x="12255499" y="9145100"/>
            <a:ext cx="232394" cy="34400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Title"/>
          <p:cNvSpPr txBox="1"/>
          <p:nvPr>
            <p:ph type="title" hasCustomPrompt="1"/>
          </p:nvPr>
        </p:nvSpPr>
        <p:spPr>
          <a:xfrm>
            <a:off x="537835" y="625475"/>
            <a:ext cx="11938001" cy="1396310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168" sz="84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19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20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9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8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9" name="Body Level One…"/>
          <p:cNvSpPr txBox="1"/>
          <p:nvPr>
            <p:ph type="body" sz="half" idx="1" hasCustomPrompt="1"/>
          </p:nvPr>
        </p:nvSpPr>
        <p:spPr>
          <a:xfrm>
            <a:off x="531375" y="2701297"/>
            <a:ext cx="11940026" cy="4064001"/>
          </a:xfrm>
          <a:prstGeom prst="rect">
            <a:avLst/>
          </a:prstGeom>
        </p:spPr>
        <p:txBody>
          <a:bodyPr anchor="ctr"/>
          <a:lstStyle>
            <a:lvl1pPr marL="298026" indent="-298026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marL="298026" indent="159173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marL="298026" indent="616373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marL="298026" indent="1073573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marL="298026" indent="1530773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Body Level One…"/>
          <p:cNvSpPr txBox="1"/>
          <p:nvPr>
            <p:ph type="body" idx="1" hasCustomPrompt="1"/>
          </p:nvPr>
        </p:nvSpPr>
        <p:spPr>
          <a:xfrm>
            <a:off x="533400" y="711200"/>
            <a:ext cx="11938001" cy="6258071"/>
          </a:xfrm>
          <a:prstGeom prst="rect">
            <a:avLst/>
          </a:prstGeom>
        </p:spPr>
        <p:txBody>
          <a:bodyPr anchor="b"/>
          <a:lstStyle>
            <a:lvl1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1pPr>
            <a:lvl2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2pPr>
            <a:lvl3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3pPr>
            <a:lvl4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4pPr>
            <a:lvl5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8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49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50" name="Fact information"/>
          <p:cNvSpPr txBox="1"/>
          <p:nvPr>
            <p:ph type="body" sz="quarter" idx="21" hasCustomPrompt="1"/>
          </p:nvPr>
        </p:nvSpPr>
        <p:spPr>
          <a:xfrm>
            <a:off x="533400" y="6602595"/>
            <a:ext cx="11938000" cy="655575"/>
          </a:xfrm>
          <a:prstGeom prst="rect">
            <a:avLst/>
          </a:prstGeom>
        </p:spPr>
        <p:txBody>
          <a:bodyPr/>
          <a:lstStyle>
            <a:lvl1pPr defTabSz="587022">
              <a:lnSpc>
                <a:spcPct val="80000"/>
              </a:lnSpc>
              <a:tabLst/>
              <a:defRPr spc="-38" sz="3800">
                <a:solidFill>
                  <a:schemeClr val="accent1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xfrm>
            <a:off x="12266233" y="9144000"/>
            <a:ext cx="232395" cy="344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59" name="Line"/>
          <p:cNvSpPr/>
          <p:nvPr/>
        </p:nvSpPr>
        <p:spPr>
          <a:xfrm>
            <a:off x="558800" y="636209"/>
            <a:ext cx="11887200" cy="1"/>
          </a:xfrm>
          <a:prstGeom prst="line">
            <a:avLst/>
          </a:prstGeom>
          <a:ln w="508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60" name="Body Level One…"/>
          <p:cNvSpPr txBox="1"/>
          <p:nvPr>
            <p:ph type="body" sz="half" idx="1" hasCustomPrompt="1"/>
          </p:nvPr>
        </p:nvSpPr>
        <p:spPr>
          <a:xfrm>
            <a:off x="531375" y="1126302"/>
            <a:ext cx="11940026" cy="3509285"/>
          </a:xfrm>
          <a:prstGeom prst="rect">
            <a:avLst/>
          </a:prstGeom>
        </p:spPr>
        <p:txBody>
          <a:bodyPr/>
          <a:lstStyle>
            <a:lvl1pPr marL="298026" indent="-298026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marL="298026" indent="159173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marL="298026" indent="616373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marL="298026" indent="1073573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marL="298026" indent="1530773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61" name="Attribution"/>
          <p:cNvSpPr txBox="1"/>
          <p:nvPr>
            <p:ph type="body" sz="quarter" idx="21" hasCustomPrompt="1"/>
          </p:nvPr>
        </p:nvSpPr>
        <p:spPr>
          <a:xfrm>
            <a:off x="912869" y="6602595"/>
            <a:ext cx="11558531" cy="655575"/>
          </a:xfrm>
          <a:prstGeom prst="rect">
            <a:avLst/>
          </a:prstGeom>
        </p:spPr>
        <p:txBody>
          <a:bodyPr/>
          <a:lstStyle>
            <a:lvl1pPr defTabSz="587022">
              <a:lnSpc>
                <a:spcPct val="80000"/>
              </a:lnSpc>
              <a:tabLst/>
              <a:defRPr spc="-38" sz="3800">
                <a:solidFill>
                  <a:schemeClr val="accent1"/>
                </a:solidFill>
              </a:defRPr>
            </a:lvl1pPr>
          </a:lstStyle>
          <a:p>
            <a:pPr/>
            <a:r>
              <a:t>Attribution </a:t>
            </a:r>
          </a:p>
        </p:txBody>
      </p:sp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Black iguana with its baby on its back"/>
          <p:cNvSpPr/>
          <p:nvPr>
            <p:ph type="pic" sz="half" idx="21"/>
          </p:nvPr>
        </p:nvSpPr>
        <p:spPr>
          <a:xfrm>
            <a:off x="6388100" y="4635698"/>
            <a:ext cx="6193081" cy="41529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0" name="Pink flamingo with its nose to the water"/>
          <p:cNvSpPr/>
          <p:nvPr>
            <p:ph type="pic" sz="quarter" idx="22"/>
          </p:nvPr>
        </p:nvSpPr>
        <p:spPr>
          <a:xfrm>
            <a:off x="6426200" y="596899"/>
            <a:ext cx="6134226" cy="4076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1" name="Blue-footed booby bird on sand"/>
          <p:cNvSpPr/>
          <p:nvPr>
            <p:ph type="pic" idx="23"/>
          </p:nvPr>
        </p:nvSpPr>
        <p:spPr>
          <a:xfrm>
            <a:off x="228600" y="596900"/>
            <a:ext cx="6591300" cy="81384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ea turtle swimming underwater"/>
          <p:cNvSpPr/>
          <p:nvPr>
            <p:ph type="pic" idx="21"/>
          </p:nvPr>
        </p:nvSpPr>
        <p:spPr>
          <a:xfrm>
            <a:off x="-673100" y="-381000"/>
            <a:ext cx="16725900" cy="103187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ea turtle swimming underwater"/>
          <p:cNvSpPr/>
          <p:nvPr>
            <p:ph type="pic" idx="21"/>
          </p:nvPr>
        </p:nvSpPr>
        <p:spPr>
          <a:xfrm>
            <a:off x="-1003300" y="-1574800"/>
            <a:ext cx="18453100" cy="113843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" name="Line"/>
          <p:cNvSpPr/>
          <p:nvPr/>
        </p:nvSpPr>
        <p:spPr>
          <a:xfrm>
            <a:off x="558853" y="8752030"/>
            <a:ext cx="11873079" cy="1"/>
          </a:xfrm>
          <a:prstGeom prst="line">
            <a:avLst/>
          </a:prstGeom>
          <a:ln w="254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26" name="Author and Date"/>
          <p:cNvSpPr txBox="1"/>
          <p:nvPr>
            <p:ph type="body" sz="quarter" idx="22" hasCustomPrompt="1"/>
          </p:nvPr>
        </p:nvSpPr>
        <p:spPr>
          <a:xfrm>
            <a:off x="530019" y="8801100"/>
            <a:ext cx="11938001" cy="344001"/>
          </a:xfrm>
          <a:prstGeom prst="rect">
            <a:avLst/>
          </a:prstGeom>
        </p:spPr>
        <p:txBody>
          <a:bodyPr lIns="27093" tIns="27093" rIns="27093" bIns="27093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7" name="Line"/>
          <p:cNvSpPr/>
          <p:nvPr/>
        </p:nvSpPr>
        <p:spPr>
          <a:xfrm>
            <a:off x="558853" y="6845982"/>
            <a:ext cx="11883045" cy="1"/>
          </a:xfrm>
          <a:prstGeom prst="line">
            <a:avLst/>
          </a:prstGeom>
          <a:ln w="889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28" name="Presentation Title"/>
          <p:cNvSpPr txBox="1"/>
          <p:nvPr>
            <p:ph type="title" hasCustomPrompt="1"/>
          </p:nvPr>
        </p:nvSpPr>
        <p:spPr>
          <a:xfrm>
            <a:off x="532752" y="6876002"/>
            <a:ext cx="11933846" cy="1596088"/>
          </a:xfrm>
          <a:prstGeom prst="rect">
            <a:avLst/>
          </a:prstGeom>
        </p:spPr>
        <p:txBody>
          <a:bodyPr lIns="27093" tIns="27093" rIns="27093" bIns="27093" anchor="b"/>
          <a:lstStyle>
            <a:lvl1pPr>
              <a:lnSpc>
                <a:spcPct val="70000"/>
              </a:lnSpc>
              <a:defRPr spc="-211" sz="10600">
                <a:solidFill>
                  <a:srgbClr val="FFFFFF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9" name="Body Level One…"/>
          <p:cNvSpPr txBox="1"/>
          <p:nvPr>
            <p:ph type="body" sz="quarter" idx="1" hasCustomPrompt="1"/>
          </p:nvPr>
        </p:nvSpPr>
        <p:spPr>
          <a:xfrm>
            <a:off x="532752" y="785641"/>
            <a:ext cx="11943812" cy="1495389"/>
          </a:xfrm>
          <a:prstGeom prst="rect">
            <a:avLst/>
          </a:prstGeom>
        </p:spPr>
        <p:txBody>
          <a:bodyPr lIns="27093" tIns="27093" rIns="27093" bIns="27093"/>
          <a:lstStyle>
            <a:lvl1pPr defTabSz="587022">
              <a:lnSpc>
                <a:spcPct val="80000"/>
              </a:lnSpc>
              <a:tabLst/>
              <a:defRPr spc="-48" sz="4800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587022">
              <a:lnSpc>
                <a:spcPct val="80000"/>
              </a:lnSpc>
              <a:tabLst/>
              <a:defRPr spc="-48" sz="4800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587022">
              <a:lnSpc>
                <a:spcPct val="80000"/>
              </a:lnSpc>
              <a:tabLst/>
              <a:defRPr spc="-48" sz="4800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587022">
              <a:lnSpc>
                <a:spcPct val="80000"/>
              </a:lnSpc>
              <a:tabLst/>
              <a:defRPr spc="-48" sz="4800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587022">
              <a:lnSpc>
                <a:spcPct val="80000"/>
              </a:lnSpc>
              <a:tabLst/>
              <a:defRPr spc="-48" sz="4800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ea turtle swimming underwater with a school of fish"/>
          <p:cNvSpPr/>
          <p:nvPr>
            <p:ph type="pic" idx="21"/>
          </p:nvPr>
        </p:nvSpPr>
        <p:spPr>
          <a:xfrm>
            <a:off x="4000500" y="-25400"/>
            <a:ext cx="15887700" cy="99498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8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39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40" name="Author and Date"/>
          <p:cNvSpPr txBox="1"/>
          <p:nvPr>
            <p:ph type="body" sz="quarter" idx="22" hasCustomPrompt="1"/>
          </p:nvPr>
        </p:nvSpPr>
        <p:spPr>
          <a:xfrm>
            <a:off x="530019" y="8801100"/>
            <a:ext cx="5430521" cy="344001"/>
          </a:xfrm>
          <a:prstGeom prst="rect">
            <a:avLst/>
          </a:prstGeom>
        </p:spPr>
        <p:txBody>
          <a:bodyPr lIns="27093" tIns="27093" rIns="27093" bIns="27093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1" name="Slide Title"/>
          <p:cNvSpPr txBox="1"/>
          <p:nvPr>
            <p:ph type="title" hasCustomPrompt="1"/>
          </p:nvPr>
        </p:nvSpPr>
        <p:spPr>
          <a:xfrm>
            <a:off x="538479" y="3725173"/>
            <a:ext cx="5430521" cy="4717958"/>
          </a:xfrm>
          <a:prstGeom prst="rect">
            <a:avLst/>
          </a:prstGeom>
        </p:spPr>
        <p:txBody>
          <a:bodyPr lIns="27093" tIns="27093" rIns="27093" bIns="27093"/>
          <a:lstStyle>
            <a:lvl1pPr>
              <a:lnSpc>
                <a:spcPct val="60000"/>
              </a:lnSpc>
              <a:defRPr spc="-168" sz="84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50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51" name="Author and Date"/>
          <p:cNvSpPr txBox="1"/>
          <p:nvPr>
            <p:ph type="body" sz="quarter" idx="21" hasCustomPrompt="1"/>
          </p:nvPr>
        </p:nvSpPr>
        <p:spPr>
          <a:xfrm>
            <a:off x="530019" y="8801100"/>
            <a:ext cx="11938001" cy="344001"/>
          </a:xfrm>
          <a:prstGeom prst="rect">
            <a:avLst/>
          </a:prstGeom>
        </p:spPr>
        <p:txBody>
          <a:bodyPr lIns="27093" tIns="27093" rIns="27093" bIns="27093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533400" y="2565400"/>
            <a:ext cx="11938000" cy="5626100"/>
          </a:xfrm>
          <a:prstGeom prst="rect">
            <a:avLst/>
          </a:prstGeom>
        </p:spPr>
        <p:txBody>
          <a:bodyPr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6096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9144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2192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15240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Title"/>
          <p:cNvSpPr txBox="1"/>
          <p:nvPr>
            <p:ph type="title" hasCustomPrompt="1"/>
          </p:nvPr>
        </p:nvSpPr>
        <p:spPr>
          <a:xfrm>
            <a:off x="537834" y="625475"/>
            <a:ext cx="11933567" cy="1396310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168" sz="84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62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63" name="Body Level One…"/>
          <p:cNvSpPr txBox="1"/>
          <p:nvPr>
            <p:ph type="body" idx="1" hasCustomPrompt="1"/>
          </p:nvPr>
        </p:nvSpPr>
        <p:spPr>
          <a:xfrm>
            <a:off x="533400" y="2565400"/>
            <a:ext cx="11938000" cy="5626100"/>
          </a:xfrm>
          <a:prstGeom prst="rect">
            <a:avLst/>
          </a:prstGeom>
        </p:spPr>
        <p:txBody>
          <a:bodyPr numCol="2" spcCol="596900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6096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9144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2192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15240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lue-footed booby bird on sand"/>
          <p:cNvSpPr/>
          <p:nvPr>
            <p:ph type="pic" idx="21"/>
          </p:nvPr>
        </p:nvSpPr>
        <p:spPr>
          <a:xfrm>
            <a:off x="-571500" y="-38100"/>
            <a:ext cx="7981716" cy="985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Slide Subtitle"/>
          <p:cNvSpPr txBox="1"/>
          <p:nvPr>
            <p:ph type="body" sz="quarter" idx="22" hasCustomPrompt="1"/>
          </p:nvPr>
        </p:nvSpPr>
        <p:spPr>
          <a:xfrm>
            <a:off x="6870700" y="1388791"/>
            <a:ext cx="5765800" cy="771992"/>
          </a:xfrm>
          <a:prstGeom prst="rect">
            <a:avLst/>
          </a:prstGeom>
        </p:spPr>
        <p:txBody>
          <a:bodyPr lIns="27093" tIns="27093" rIns="27093" bIns="27093" anchor="ctr"/>
          <a:lstStyle>
            <a:lvl1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3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74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75" name="Body Level One…"/>
          <p:cNvSpPr txBox="1"/>
          <p:nvPr>
            <p:ph type="body" sz="half" idx="1" hasCustomPrompt="1"/>
          </p:nvPr>
        </p:nvSpPr>
        <p:spPr>
          <a:xfrm>
            <a:off x="6870700" y="2973384"/>
            <a:ext cx="5765800" cy="5383216"/>
          </a:xfrm>
          <a:prstGeom prst="rect">
            <a:avLst/>
          </a:prstGeom>
        </p:spPr>
        <p:txBody>
          <a:bodyPr lIns="27093" tIns="27093" rIns="27093" bIns="27093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6096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9144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2192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15240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6" name="Slide Title"/>
          <p:cNvSpPr txBox="1"/>
          <p:nvPr>
            <p:ph type="title" hasCustomPrompt="1"/>
          </p:nvPr>
        </p:nvSpPr>
        <p:spPr>
          <a:xfrm>
            <a:off x="6870700" y="791431"/>
            <a:ext cx="5765800" cy="774701"/>
          </a:xfrm>
          <a:prstGeom prst="rect">
            <a:avLst/>
          </a:prstGeom>
        </p:spPr>
        <p:txBody>
          <a:bodyPr lIns="27093" tIns="27093" rIns="27093" bIns="27093"/>
          <a:lstStyle>
            <a:lvl1pPr>
              <a:defRPr spc="-96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Small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Subtitle"/>
          <p:cNvSpPr txBox="1"/>
          <p:nvPr>
            <p:ph type="body" sz="quarter" idx="21" hasCustomPrompt="1"/>
          </p:nvPr>
        </p:nvSpPr>
        <p:spPr>
          <a:xfrm>
            <a:off x="6870700" y="1388791"/>
            <a:ext cx="5765800" cy="771992"/>
          </a:xfrm>
          <a:prstGeom prst="rect">
            <a:avLst/>
          </a:prstGeom>
        </p:spPr>
        <p:txBody>
          <a:bodyPr lIns="27093" tIns="27093" rIns="27093" bIns="27093" anchor="ctr"/>
          <a:lstStyle>
            <a:lvl1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5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86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87" name="Body Level One…"/>
          <p:cNvSpPr txBox="1"/>
          <p:nvPr>
            <p:ph type="body" sz="half" idx="1" hasCustomPrompt="1"/>
          </p:nvPr>
        </p:nvSpPr>
        <p:spPr>
          <a:xfrm>
            <a:off x="6870700" y="2973384"/>
            <a:ext cx="5765800" cy="5383216"/>
          </a:xfrm>
          <a:prstGeom prst="rect">
            <a:avLst/>
          </a:prstGeom>
        </p:spPr>
        <p:txBody>
          <a:bodyPr lIns="27093" tIns="27093" rIns="27093" bIns="27093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6096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9144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2192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15240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8" name="Slide Title"/>
          <p:cNvSpPr txBox="1"/>
          <p:nvPr>
            <p:ph type="title" hasCustomPrompt="1"/>
          </p:nvPr>
        </p:nvSpPr>
        <p:spPr>
          <a:xfrm>
            <a:off x="6870700" y="791431"/>
            <a:ext cx="5765800" cy="774701"/>
          </a:xfrm>
          <a:prstGeom prst="rect">
            <a:avLst/>
          </a:prstGeom>
        </p:spPr>
        <p:txBody>
          <a:bodyPr lIns="27093" tIns="27093" rIns="27093" bIns="27093"/>
          <a:lstStyle>
            <a:lvl1pPr>
              <a:defRPr spc="-96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Larg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lide Subtitle"/>
          <p:cNvSpPr txBox="1"/>
          <p:nvPr>
            <p:ph type="body" sz="quarter" idx="21" hasCustomPrompt="1"/>
          </p:nvPr>
        </p:nvSpPr>
        <p:spPr>
          <a:xfrm>
            <a:off x="6870700" y="1388791"/>
            <a:ext cx="5765800" cy="771992"/>
          </a:xfrm>
          <a:prstGeom prst="rect">
            <a:avLst/>
          </a:prstGeom>
        </p:spPr>
        <p:txBody>
          <a:bodyPr lIns="27093" tIns="27093" rIns="27093" bIns="27093" anchor="ctr"/>
          <a:lstStyle>
            <a:lvl1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97" name="Line"/>
          <p:cNvSpPr/>
          <p:nvPr/>
        </p:nvSpPr>
        <p:spPr>
          <a:xfrm>
            <a:off x="6502400" y="8731250"/>
            <a:ext cx="59436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98" name="Line"/>
          <p:cNvSpPr/>
          <p:nvPr/>
        </p:nvSpPr>
        <p:spPr>
          <a:xfrm>
            <a:off x="6502400" y="625475"/>
            <a:ext cx="59436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99" name="Body Level One…"/>
          <p:cNvSpPr txBox="1"/>
          <p:nvPr>
            <p:ph type="body" sz="half" idx="1" hasCustomPrompt="1"/>
          </p:nvPr>
        </p:nvSpPr>
        <p:spPr>
          <a:xfrm>
            <a:off x="6870700" y="2973384"/>
            <a:ext cx="5765800" cy="5383216"/>
          </a:xfrm>
          <a:prstGeom prst="rect">
            <a:avLst/>
          </a:prstGeom>
        </p:spPr>
        <p:txBody>
          <a:bodyPr lIns="27093" tIns="27093" rIns="27093" bIns="27093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6096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9144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2192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15240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0" name="Slide Title"/>
          <p:cNvSpPr txBox="1"/>
          <p:nvPr>
            <p:ph type="title" hasCustomPrompt="1"/>
          </p:nvPr>
        </p:nvSpPr>
        <p:spPr>
          <a:xfrm>
            <a:off x="6870700" y="791431"/>
            <a:ext cx="5765800" cy="774701"/>
          </a:xfrm>
          <a:prstGeom prst="rect">
            <a:avLst/>
          </a:prstGeom>
        </p:spPr>
        <p:txBody>
          <a:bodyPr lIns="27093" tIns="27093" rIns="27093" bIns="27093"/>
          <a:lstStyle>
            <a:lvl1pPr>
              <a:defRPr spc="-96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solidFill>
          <a:schemeClr val="accent3">
            <a:hueOff val="513816"/>
            <a:satOff val="9467"/>
            <a:lumOff val="1748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Line"/>
          <p:cNvSpPr/>
          <p:nvPr/>
        </p:nvSpPr>
        <p:spPr>
          <a:xfrm>
            <a:off x="568119" y="8737600"/>
            <a:ext cx="11873078" cy="0"/>
          </a:xfrm>
          <a:prstGeom prst="line">
            <a:avLst/>
          </a:prstGeom>
          <a:ln w="254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09" name="Line"/>
          <p:cNvSpPr/>
          <p:nvPr/>
        </p:nvSpPr>
        <p:spPr>
          <a:xfrm>
            <a:off x="568119" y="6831552"/>
            <a:ext cx="11883045" cy="1"/>
          </a:xfrm>
          <a:prstGeom prst="line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10" name="Section Title"/>
          <p:cNvSpPr txBox="1"/>
          <p:nvPr>
            <p:ph type="title" hasCustomPrompt="1"/>
          </p:nvPr>
        </p:nvSpPr>
        <p:spPr>
          <a:xfrm>
            <a:off x="527367" y="6884389"/>
            <a:ext cx="11933846" cy="1596087"/>
          </a:xfrm>
          <a:prstGeom prst="rect">
            <a:avLst/>
          </a:prstGeom>
        </p:spPr>
        <p:txBody>
          <a:bodyPr lIns="27093" tIns="27093" rIns="27093" bIns="27093" anchor="b"/>
          <a:lstStyle>
            <a:lvl1pPr>
              <a:lnSpc>
                <a:spcPct val="70000"/>
              </a:lnSpc>
              <a:defRPr spc="-211" sz="106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>
            <a:hueOff val="-42304"/>
            <a:satOff val="23749"/>
            <a:lumOff val="-45745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531375" y="2739397"/>
            <a:ext cx="11938001" cy="64808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4" name="Agenda Title"/>
          <p:cNvSpPr txBox="1"/>
          <p:nvPr>
            <p:ph type="title" hasCustomPrompt="1"/>
          </p:nvPr>
        </p:nvSpPr>
        <p:spPr>
          <a:xfrm>
            <a:off x="537834" y="777875"/>
            <a:ext cx="11933567" cy="1396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Agenda Title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255499" y="9144000"/>
            <a:ext cx="232394" cy="344001"/>
          </a:xfrm>
          <a:prstGeom prst="rect">
            <a:avLst/>
          </a:prstGeom>
          <a:ln w="12700">
            <a:miter lim="400000"/>
          </a:ln>
        </p:spPr>
        <p:txBody>
          <a:bodyPr wrap="none" lIns="27093" tIns="27093" rIns="27093" bIns="27093" anchor="b">
            <a:spAutoFit/>
          </a:bodyPr>
          <a:lstStyle>
            <a:lvl1pPr algn="r">
              <a:spcBef>
                <a:spcPts val="0"/>
              </a:spcBef>
              <a:defRPr spc="18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1pPr>
      <a:lvl2pPr marL="0" marR="0" indent="45720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2pPr>
      <a:lvl3pPr marL="0" marR="0" indent="91440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3pPr>
      <a:lvl4pPr marL="0" marR="0" indent="137160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4pPr>
      <a:lvl5pPr marL="0" marR="0" indent="182880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5pPr>
      <a:lvl6pPr marL="0" marR="0" indent="228600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6pPr>
      <a:lvl7pPr marL="0" marR="0" indent="274320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7pPr>
      <a:lvl8pPr marL="0" marR="0" indent="320040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8pPr>
      <a:lvl9pPr marL="0" marR="0" indent="365760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9pPr>
    </p:titleStyle>
    <p:bodyStyle>
      <a:lvl1pPr marL="0" marR="0" indent="0" algn="l" defTabSz="334151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1pPr>
      <a:lvl2pPr marL="0" marR="0" indent="457200" algn="l" defTabSz="334151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2pPr>
      <a:lvl3pPr marL="0" marR="0" indent="914400" algn="l" defTabSz="334151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3pPr>
      <a:lvl4pPr marL="0" marR="0" indent="1371600" algn="l" defTabSz="334151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4pPr>
      <a:lvl5pPr marL="0" marR="0" indent="1828800" algn="l" defTabSz="334151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5pPr>
      <a:lvl6pPr marL="0" marR="0" indent="2286000" algn="l" defTabSz="334151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6pPr>
      <a:lvl7pPr marL="0" marR="0" indent="2743200" algn="l" defTabSz="334151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7pPr>
      <a:lvl8pPr marL="0" marR="0" indent="3200400" algn="l" defTabSz="334151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8pPr>
      <a:lvl9pPr marL="0" marR="0" indent="3657600" algn="l" defTabSz="334151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9pPr>
    </p:bodyStyle>
    <p:otherStyle>
      <a:lvl1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1pPr>
      <a:lvl2pPr marL="0" marR="0" indent="45720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2pPr>
      <a:lvl3pPr marL="0" marR="0" indent="91440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3pPr>
      <a:lvl4pPr marL="0" marR="0" indent="137160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4pPr>
      <a:lvl5pPr marL="0" marR="0" indent="182880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5pPr>
      <a:lvl6pPr marL="0" marR="0" indent="228600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6pPr>
      <a:lvl7pPr marL="0" marR="0" indent="274320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7pPr>
      <a:lvl8pPr marL="0" marR="0" indent="320040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8pPr>
      <a:lvl9pPr marL="0" marR="0" indent="365760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what_forms_perfect_wave.jpg.jpeg" descr="what_forms_perfect_wave.jpg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4885" t="0" r="202" b="0"/>
          <a:stretch>
            <a:fillRect/>
          </a:stretch>
        </p:blipFill>
        <p:spPr>
          <a:xfrm>
            <a:off x="0" y="0"/>
            <a:ext cx="13004668" cy="9753599"/>
          </a:xfrm>
          <a:prstGeom prst="rect">
            <a:avLst/>
          </a:prstGeom>
        </p:spPr>
      </p:pic>
      <p:sp>
        <p:nvSpPr>
          <p:cNvPr id="197" name="Line"/>
          <p:cNvSpPr/>
          <p:nvPr/>
        </p:nvSpPr>
        <p:spPr>
          <a:xfrm>
            <a:off x="558853" y="8752030"/>
            <a:ext cx="11873079" cy="1"/>
          </a:xfrm>
          <a:prstGeom prst="line">
            <a:avLst/>
          </a:prstGeom>
          <a:ln w="254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98" name="eliya ZAKAY,  Shalev ATSIS, sam SOTIL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eliya ZAKAY,  Shalev ATSIS, sam SOTIL</a:t>
            </a:r>
          </a:p>
        </p:txBody>
      </p:sp>
      <p:sp>
        <p:nvSpPr>
          <p:cNvPr id="199" name="Line"/>
          <p:cNvSpPr/>
          <p:nvPr/>
        </p:nvSpPr>
        <p:spPr>
          <a:xfrm>
            <a:off x="558853" y="6845982"/>
            <a:ext cx="11883045" cy="1"/>
          </a:xfrm>
          <a:prstGeom prst="line">
            <a:avLst/>
          </a:prstGeom>
          <a:ln w="889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spcBef>
                <a:spcPts val="0"/>
              </a:spcBef>
              <a:defRPr b="1" cap="all" spc="132" sz="22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200" name="SwellSigh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3541">
              <a:defRPr spc="-203" sz="10175"/>
            </a:lvl1pPr>
          </a:lstStyle>
          <a:p>
            <a:pPr/>
            <a:r>
              <a:t>SwellSight</a:t>
            </a:r>
          </a:p>
        </p:txBody>
      </p:sp>
      <p:sp>
        <p:nvSpPr>
          <p:cNvPr id="201" name="Your Smart Guide to Surf Conditions"/>
          <p:cNvSpPr txBox="1"/>
          <p:nvPr>
            <p:ph type="body" sz="quarter" idx="1"/>
          </p:nvPr>
        </p:nvSpPr>
        <p:spPr>
          <a:xfrm>
            <a:off x="532752" y="785641"/>
            <a:ext cx="11943812" cy="1007164"/>
          </a:xfrm>
          <a:prstGeom prst="rect">
            <a:avLst/>
          </a:prstGeom>
        </p:spPr>
        <p:txBody>
          <a:bodyPr/>
          <a:lstStyle/>
          <a:p>
            <a:pPr/>
            <a:r>
              <a:t>Your Smart Guide to Surf Conditions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Exploratory Data Analysis (EDA) Summary:…"/>
          <p:cNvSpPr txBox="1"/>
          <p:nvPr>
            <p:ph type="body" idx="1"/>
          </p:nvPr>
        </p:nvSpPr>
        <p:spPr>
          <a:xfrm>
            <a:off x="533400" y="1651000"/>
            <a:ext cx="11240715" cy="733688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600"/>
              </a:spcBef>
              <a:defRPr b="1"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Exploratory Data Analysis (EDA) Summary:</a:t>
            </a:r>
          </a:p>
          <a:p>
            <a:pPr marL="0" indent="0" defTabSz="457200">
              <a:lnSpc>
                <a:spcPct val="100000"/>
              </a:lnSpc>
              <a:defRPr spc="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Wave Height Distribution: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Range:</a:t>
            </a:r>
            <a:r>
              <a:rPr u="none"/>
              <a:t> 0.5m - 4.0m (log-normal distribution)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rPr u="sng"/>
              <a:t>Mean:</a:t>
            </a:r>
            <a:r>
              <a:t> 2.5 m</a:t>
            </a:r>
          </a:p>
          <a:p>
            <a:pPr marL="0" indent="0" defTabSz="457200">
              <a:lnSpc>
                <a:spcPct val="100000"/>
              </a:lnSpc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0" indent="0" defTabSz="457200">
              <a:lnSpc>
                <a:spcPct val="100000"/>
              </a:lnSpc>
              <a:defRPr spc="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Input Specifications: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Image Size:</a:t>
            </a:r>
            <a:r>
              <a:rPr u="none"/>
              <a:t> 512×512 pixels (arbitrary input resolution supported)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rPr u="sng"/>
              <a:t>Format:</a:t>
            </a:r>
            <a:r>
              <a:t> RGB images (JPG/PNG)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rPr u="sng"/>
              <a:t>Preprocessing:</a:t>
            </a:r>
            <a:r>
              <a:t> ImageNet normalization, aspect ratio preservation</a:t>
            </a:r>
          </a:p>
        </p:txBody>
      </p:sp>
      <p:sp>
        <p:nvSpPr>
          <p:cNvPr id="237" name="Dataset"/>
          <p:cNvSpPr txBox="1"/>
          <p:nvPr/>
        </p:nvSpPr>
        <p:spPr>
          <a:xfrm>
            <a:off x="532752" y="760241"/>
            <a:ext cx="11943812" cy="1447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>
            <a:normAutofit fontScale="100000" lnSpcReduction="0"/>
          </a:bodyPr>
          <a:lstStyle/>
          <a:p>
            <a:pPr defTabSz="540060">
              <a:lnSpc>
                <a:spcPct val="80000"/>
              </a:lnSpc>
              <a:spcBef>
                <a:spcPts val="0"/>
              </a:spcBef>
              <a:defRPr spc="-46" sz="4692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rPr>
                <a:solidFill>
                  <a:schemeClr val="accent1"/>
                </a:solidFill>
              </a:rPr>
              <a:t>Dataset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44" sz="4416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endParaRPr spc="-11" sz="1104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44" sz="4416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  <a:endParaRPr spc="-11" sz="1104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Baseline Model Architecture:…"/>
          <p:cNvSpPr txBox="1"/>
          <p:nvPr>
            <p:ph type="body" idx="1"/>
          </p:nvPr>
        </p:nvSpPr>
        <p:spPr>
          <a:xfrm>
            <a:off x="533400" y="1568069"/>
            <a:ext cx="11938000" cy="5626101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600"/>
              </a:spcBef>
              <a:buClrTx/>
              <a:buSzTx/>
              <a:buNone/>
              <a:defRPr b="1"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t>Baseline Model Architecture:</a:t>
            </a:r>
            <a:endParaRPr b="0"/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rPr u="sng"/>
              <a:t>Backbone:</a:t>
            </a:r>
            <a:r>
              <a:t> ResNet-50 with ImageNet pre-trained weights.</a:t>
            </a: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rPr u="sng"/>
              <a:t>Architecture:</a:t>
            </a:r>
            <a:r>
              <a:t> Shared encoder + task-specific heads</a:t>
            </a: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rPr u="sng"/>
              <a:t>Loss Function:</a:t>
            </a:r>
            <a:r>
              <a:t> Multi-task weighted loss (Smooth L1 + CrossEntropy)</a:t>
            </a: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rPr u="sng"/>
              <a:t>Training:</a:t>
            </a:r>
            <a:r>
              <a:t> AdamW optimizer, cosine annealing scheduler</a:t>
            </a:r>
          </a:p>
        </p:txBody>
      </p:sp>
      <p:sp>
        <p:nvSpPr>
          <p:cNvPr id="240" name="Baseline solution and resul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-48" sz="4800"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Baseline solution and results</a:t>
            </a:r>
            <a:endParaRPr spc="-12"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241" name="Height Head: Linear(2048→512→1) with ReLU + Dropout(0.3)…"/>
          <p:cNvSpPr txBox="1"/>
          <p:nvPr/>
        </p:nvSpPr>
        <p:spPr>
          <a:xfrm>
            <a:off x="1045545" y="3271721"/>
            <a:ext cx="10654691" cy="1545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</a:pPr>
            <a:r>
              <a:t>Height Head: Linear(2048→512→1) with ReLU + Dropout(0.3)</a:t>
            </a:r>
          </a:p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</a:pPr>
            <a:r>
              <a:t>Type Head: Linear(2048→512→4) with ReLU + Dropout(0.3)</a:t>
            </a:r>
            <a:endParaRPr spc="-12" sz="1200">
              <a:latin typeface="Times Roman"/>
              <a:ea typeface="Times Roman"/>
              <a:cs typeface="Times Roman"/>
              <a:sym typeface="Times Roman"/>
            </a:endParaRPr>
          </a:p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</a:pPr>
            <a:r>
              <a:t>Direction Head: Linear(2048→256→3) with ReLU + Dropout(0.3)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ynthetic data results:"/>
          <p:cNvSpPr txBox="1"/>
          <p:nvPr>
            <p:ph type="body" sz="quarter" idx="1"/>
          </p:nvPr>
        </p:nvSpPr>
        <p:spPr>
          <a:xfrm>
            <a:off x="533400" y="1568069"/>
            <a:ext cx="11938000" cy="1601334"/>
          </a:xfrm>
          <a:prstGeom prst="rect">
            <a:avLst/>
          </a:prstGeom>
        </p:spPr>
        <p:txBody>
          <a:bodyPr/>
          <a:lstStyle>
            <a:lvl1pPr marL="0" indent="0" defTabSz="457200">
              <a:spcBef>
                <a:spcPts val="1600"/>
              </a:spcBef>
              <a:buClrTx/>
              <a:buSzTx/>
              <a:buNone/>
              <a:defRPr b="1"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lvl1pPr>
          </a:lstStyle>
          <a:p>
            <a:pPr/>
            <a:r>
              <a:t>Synthetic data results:</a:t>
            </a:r>
          </a:p>
        </p:txBody>
      </p:sp>
      <p:sp>
        <p:nvSpPr>
          <p:cNvPr id="244" name="Baseline solution and resul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-48" sz="4800"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Baseline solution and results</a:t>
            </a:r>
            <a:endParaRPr spc="-12"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pic>
        <p:nvPicPr>
          <p:cNvPr id="245" name="f17e81a0-a076-41b8-a6b5-75040490d9a8.JPG" descr="f17e81a0-a076-41b8-a6b5-75040490d9a8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4809" y="2934675"/>
            <a:ext cx="8123326" cy="48739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Baseline solution and resul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-48" sz="4800"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Baseline solution and results</a:t>
            </a:r>
            <a:endParaRPr spc="-12"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pic>
        <p:nvPicPr>
          <p:cNvPr id="248" name="c68ed766-6939-428c-b963-2dd922b8a1a4.JPG" descr="c68ed766-6939-428c-b963-2dd922b8a1a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23503" y="4345055"/>
            <a:ext cx="5487364" cy="4115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58c50d6e-dde3-429b-8bed-436ec5b77877.JPG" descr="58c50d6e-dde3-429b-8bed-436ec5b77877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9189" y="2352693"/>
            <a:ext cx="6380032" cy="3828019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Synthetic data results:"/>
          <p:cNvSpPr txBox="1"/>
          <p:nvPr>
            <p:ph type="body" sz="quarter" idx="1"/>
          </p:nvPr>
        </p:nvSpPr>
        <p:spPr>
          <a:xfrm>
            <a:off x="533400" y="1568069"/>
            <a:ext cx="11938000" cy="1601334"/>
          </a:xfrm>
          <a:prstGeom prst="rect">
            <a:avLst/>
          </a:prstGeom>
        </p:spPr>
        <p:txBody>
          <a:bodyPr/>
          <a:lstStyle>
            <a:lvl1pPr marL="0" indent="0" defTabSz="457200">
              <a:spcBef>
                <a:spcPts val="1600"/>
              </a:spcBef>
              <a:buClrTx/>
              <a:buSzTx/>
              <a:buNone/>
              <a:defRPr b="1"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lvl1pPr>
          </a:lstStyle>
          <a:p>
            <a:pPr/>
            <a:r>
              <a:t>Synthetic data results: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reliminary Results (Evaluation):…"/>
          <p:cNvSpPr txBox="1"/>
          <p:nvPr>
            <p:ph type="body" idx="1"/>
          </p:nvPr>
        </p:nvSpPr>
        <p:spPr>
          <a:xfrm>
            <a:off x="533400" y="1568069"/>
            <a:ext cx="11938000" cy="5626101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600"/>
              </a:spcBef>
              <a:buClrTx/>
              <a:buSzTx/>
              <a:buNone/>
              <a:defRPr b="1"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t>Preliminary Results (Evaluation):</a:t>
            </a:r>
            <a:endParaRPr b="0"/>
          </a:p>
          <a:p>
            <a:pPr marL="457200" indent="-317500" defTabSz="457200">
              <a:spcBef>
                <a:spcPts val="0"/>
              </a:spcBef>
              <a:buFont typeface="Arial"/>
              <a:defRPr spc="0" u="sng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t>S</a:t>
            </a:r>
            <a:r>
              <a:t>ynthetic data generation:</a:t>
            </a:r>
            <a:r>
              <a:rPr u="none"/>
              <a:t> synthetic beach cam images quality and accuracy are insufficient.  </a:t>
            </a: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</a:p>
          <a:p>
            <a:pPr marL="0" indent="0" defTabSz="457200">
              <a:spcBef>
                <a:spcPts val="0"/>
              </a:spcBef>
              <a:buClrTx/>
              <a:buSzTx/>
              <a:buNone/>
              <a:defRPr spc="0" sz="12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7200">
              <a:spcBef>
                <a:spcPts val="1600"/>
              </a:spcBef>
              <a:buClrTx/>
              <a:buSzTx/>
              <a:buNone/>
              <a:defRPr b="1"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t>Error Analysis:</a:t>
            </a:r>
            <a:endParaRPr b="0"/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rPr u="sng"/>
              <a:t>Issue:</a:t>
            </a:r>
            <a:r>
              <a:t> The model analysis of the real dataset does not function well. it leads to bad synthetic data generation. </a:t>
            </a:r>
          </a:p>
          <a:p>
            <a:pPr marL="457200" indent="-317500" defTabSz="457200">
              <a:spcBef>
                <a:spcPts val="0"/>
              </a:spcBef>
              <a:buFont typeface="Arial"/>
              <a:defRPr spc="0" u="sng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t>Action item:</a:t>
            </a:r>
            <a:r>
              <a:rPr u="none"/>
              <a:t> understanding RCA to solve the issue.</a:t>
            </a:r>
          </a:p>
        </p:txBody>
      </p:sp>
      <p:sp>
        <p:nvSpPr>
          <p:cNvPr id="253" name="Baseline solution and resul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-48" sz="4800"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Baseline solution and results</a:t>
            </a:r>
            <a:endParaRPr spc="-12" sz="1200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spc="-58" sz="5800"/>
              <a:t>Plan</a:t>
            </a:r>
            <a:r>
              <a:t> </a:t>
            </a:r>
          </a:p>
        </p:txBody>
      </p:sp>
      <p:graphicFrame>
        <p:nvGraphicFramePr>
          <p:cNvPr id="256" name="Table 1"/>
          <p:cNvGraphicFramePr/>
          <p:nvPr/>
        </p:nvGraphicFramePr>
        <p:xfrm>
          <a:off x="1440780" y="2301184"/>
          <a:ext cx="5969001" cy="56261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159000"/>
                <a:gridCol w="2921000"/>
                <a:gridCol w="2921000"/>
                <a:gridCol w="2122238"/>
              </a:tblGrid>
              <a:tr h="1160780"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Founders Grotesk Semibold"/>
                        </a:rPr>
                        <a:t>Step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FFFFF">
                        <a:alpha val="153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Founders Grotesk Semibold"/>
                        </a:rPr>
                        <a:t>Scope/Models Used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FFFFF">
                        <a:alpha val="153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1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4" sz="24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Founders Grotesk Semibold"/>
                        </a:rPr>
                        <a:t>Expected Outcome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FFFFF">
                        <a:alpha val="153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4" sz="24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Founders Grotesk Semibold"/>
                        </a:rPr>
                        <a:t>Due Date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FFFFF">
                        <a:alpha val="15324"/>
                      </a:srgbClr>
                    </a:solidFill>
                  </a:tcPr>
                </a:tc>
              </a:tr>
              <a:tr h="1160780"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Model Tuning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T w="127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Multi-Task Backbone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Improved F1-Scores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8" sz="2800">
                          <a:solidFill>
                            <a:srgbClr val="FFFFFF"/>
                          </a:solidFill>
                          <a:sym typeface="Founders Grotesk"/>
                        </a:rPr>
                        <a:t>Week 9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</a:tcPr>
                </a:tc>
              </a:tr>
              <a:tr h="1160780"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Domain Adaptation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Noise/Lighting Augmentation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Better real-world accuracy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8" sz="2800">
                          <a:solidFill>
                            <a:srgbClr val="FFFFFF"/>
                          </a:solidFill>
                          <a:sym typeface="Founders Grotesk"/>
                        </a:rPr>
                        <a:t>Week 10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</a:tcPr>
                </a:tc>
              </a:tr>
              <a:tr h="1160780"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Final Testing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Real-world Validation Set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Visual consistency report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8" sz="2800">
                          <a:solidFill>
                            <a:srgbClr val="FFFFFF"/>
                          </a:solidFill>
                          <a:sym typeface="Founders Grotesk"/>
                        </a:rPr>
                        <a:t>Week 11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</a:tcPr>
                </a:tc>
              </a:tr>
              <a:tr h="1160780"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Final Wrap-up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Documentation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Founders Grotesk"/>
                        </a:rPr>
                        <a:t>Prepare Final Presentation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8" sz="2800">
                          <a:solidFill>
                            <a:srgbClr val="FFFFFF"/>
                          </a:solidFill>
                          <a:sym typeface="Founders Grotesk"/>
                        </a:rPr>
                        <a:t>Week 12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reate depth maps from your real dataset…"/>
          <p:cNvSpPr txBox="1"/>
          <p:nvPr>
            <p:ph type="body" sz="half" idx="1"/>
          </p:nvPr>
        </p:nvSpPr>
        <p:spPr>
          <a:xfrm>
            <a:off x="533400" y="2514758"/>
            <a:ext cx="11938001" cy="2712982"/>
          </a:xfrm>
          <a:prstGeom prst="rect">
            <a:avLst/>
          </a:prstGeom>
        </p:spPr>
        <p:txBody>
          <a:bodyPr/>
          <a:lstStyle/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t>Create depth maps from your real dataset</a:t>
            </a: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t>Use MiDaS model in order to create the depth maps</a:t>
            </a: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t>Preform data augmentation from the depth maps</a:t>
            </a: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t>Data augmentation should be preformed with different attributes </a:t>
            </a:r>
          </a:p>
          <a:p>
            <a:pPr marL="457200" indent="-317500" defTabSz="457200">
              <a:spcBef>
                <a:spcPts val="0"/>
              </a:spcBef>
              <a:buFont typeface="Arial"/>
              <a:defRPr spc="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</a:defRPr>
            </a:pPr>
            <a:r>
              <a:t>Use controlNet to create synthetic images from the depth maps</a:t>
            </a:r>
          </a:p>
        </p:txBody>
      </p:sp>
      <p:sp>
        <p:nvSpPr>
          <p:cNvPr id="259" name="Feedback"/>
          <p:cNvSpPr txBox="1"/>
          <p:nvPr>
            <p:ph type="title"/>
          </p:nvPr>
        </p:nvSpPr>
        <p:spPr>
          <a:xfrm>
            <a:off x="4909966" y="1073779"/>
            <a:ext cx="3184868" cy="1018075"/>
          </a:xfrm>
          <a:prstGeom prst="rect">
            <a:avLst/>
          </a:prstGeom>
        </p:spPr>
        <p:txBody>
          <a:bodyPr/>
          <a:lstStyle>
            <a:lvl1pPr defTabSz="581151">
              <a:lnSpc>
                <a:spcPct val="80000"/>
              </a:lnSpc>
              <a:defRPr spc="-60" sz="6039"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Feedback</a:t>
            </a:r>
            <a:endParaRPr spc="-11" sz="1188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Built a labeled real beach-image dataset and split it into train, validation, and test sets.…"/>
          <p:cNvSpPr txBox="1"/>
          <p:nvPr/>
        </p:nvSpPr>
        <p:spPr>
          <a:xfrm>
            <a:off x="533399" y="2514600"/>
            <a:ext cx="11938001" cy="4319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457200" indent="-317500" defTabSz="45720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Char char="•"/>
              <a:defRPr spc="0"/>
            </a:pPr>
            <a:r>
              <a:t>Built a labeled real beach-image dataset and split it into train, validation, and test sets.</a:t>
            </a:r>
          </a:p>
          <a:p>
            <a:pPr marL="457200" indent="-317500" defTabSz="45720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Char char="•"/>
              <a:defRPr spc="0"/>
            </a:pPr>
            <a:r>
              <a:t>Generated depth maps for the real images using a DPT depth model, then applied depth augmentations to increase variation.</a:t>
            </a:r>
          </a:p>
          <a:p>
            <a:pPr marL="457200" indent="-317500" defTabSz="457200">
              <a:spcBef>
                <a:spcPts val="1600"/>
              </a:spcBef>
              <a:buClr>
                <a:schemeClr val="accent1"/>
              </a:buClr>
              <a:buSzPct val="100000"/>
              <a:buFont typeface="Arial"/>
              <a:buChar char="•"/>
              <a:defRPr spc="0"/>
            </a:pPr>
            <a:r>
              <a:t>Used SDXL + ControlNet Depth to synthesize photorealistic wave images from the augmented depth maps, and also generated extra parameter-based depth maps to cover more wave types, directions, and heights.</a:t>
            </a:r>
          </a:p>
        </p:txBody>
      </p:sp>
      <p:sp>
        <p:nvSpPr>
          <p:cNvPr id="262" name="Actual Implementation"/>
          <p:cNvSpPr txBox="1"/>
          <p:nvPr/>
        </p:nvSpPr>
        <p:spPr>
          <a:xfrm>
            <a:off x="3183128" y="1079500"/>
            <a:ext cx="6638544" cy="9184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10709">
              <a:lnSpc>
                <a:spcPct val="80000"/>
              </a:lnSpc>
              <a:spcBef>
                <a:spcPts val="0"/>
              </a:spcBef>
              <a:defRPr spc="-53" sz="5307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Actual Implementation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roject Motivation and Core Specifications…"/>
          <p:cNvSpPr txBox="1"/>
          <p:nvPr>
            <p:ph type="body" sz="half" idx="1"/>
          </p:nvPr>
        </p:nvSpPr>
        <p:spPr>
          <a:xfrm>
            <a:off x="533400" y="2181904"/>
            <a:ext cx="11938000" cy="3196902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800"/>
              </a:spcBef>
              <a:buClrTx/>
              <a:buSzTx/>
              <a:buNone/>
              <a:defRPr b="1"/>
            </a:pPr>
            <a:r>
              <a:t>Project Motivation and Core Specifications</a:t>
            </a:r>
          </a:p>
          <a:p>
            <a:pPr>
              <a:spcBef>
                <a:spcPts val="1800"/>
              </a:spcBef>
            </a:pPr>
            <a:r>
              <a:rPr u="sng"/>
              <a:t>Goal:</a:t>
            </a:r>
            <a:r>
              <a:t> Provide objective surf metrics from 2D images.</a:t>
            </a:r>
          </a:p>
          <a:p>
            <a:pPr>
              <a:spcBef>
                <a:spcPts val="1800"/>
              </a:spcBef>
            </a:pPr>
            <a:r>
              <a:rPr u="sng"/>
              <a:t>Core Task:</a:t>
            </a:r>
            <a:r>
              <a:t> Multi-task computer vision model predicting:</a:t>
            </a:r>
          </a:p>
        </p:txBody>
      </p:sp>
      <p:sp>
        <p:nvSpPr>
          <p:cNvPr id="204" name="Project Re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24" sz="6200"/>
            </a:lvl1pPr>
          </a:lstStyle>
          <a:p>
            <a:pPr/>
            <a:r>
              <a:t>Project Review</a:t>
            </a:r>
          </a:p>
        </p:txBody>
      </p:sp>
      <p:sp>
        <p:nvSpPr>
          <p:cNvPr id="205" name="Wave height (regression: 0.1-10.0)…"/>
          <p:cNvSpPr txBox="1"/>
          <p:nvPr/>
        </p:nvSpPr>
        <p:spPr>
          <a:xfrm>
            <a:off x="1062369" y="4206365"/>
            <a:ext cx="11216539" cy="2003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</a:pPr>
            <a:r>
              <a:t>Wave height (regression: 0.1-10.0)</a:t>
            </a:r>
          </a:p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</a:pPr>
            <a:r>
              <a:t>Wave breaking style (4-class classification: A_FRAME, CLOSEOUT,     BEACH_BREAK, POINT_BREAK)</a:t>
            </a:r>
          </a:p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</a:pPr>
            <a:r>
              <a:t>Wave direction (3-class classification: LEFT, RIGHT, BOTH)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hanges from Proposal…"/>
          <p:cNvSpPr txBox="1"/>
          <p:nvPr>
            <p:ph type="body" idx="1"/>
          </p:nvPr>
        </p:nvSpPr>
        <p:spPr>
          <a:xfrm>
            <a:off x="533400" y="2184400"/>
            <a:ext cx="11938000" cy="562610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b="1"/>
            </a:pPr>
            <a:r>
              <a:t>Changes from Proposal</a:t>
            </a:r>
          </a:p>
          <a:p>
            <a:pPr marL="261257" indent="-261257">
              <a:spcBef>
                <a:spcPts val="1800"/>
              </a:spcBef>
            </a:pPr>
            <a:r>
              <a:t>Originally: Model predicts parameters, then a separate system converts them into a “Surf Score”.</a:t>
            </a:r>
          </a:p>
          <a:p>
            <a:pPr marL="261257" indent="-261257">
              <a:spcBef>
                <a:spcPts val="1800"/>
              </a:spcBef>
            </a:pPr>
            <a:r>
              <a:t>Now: We do </a:t>
            </a:r>
            <a:r>
              <a:rPr u="sng"/>
              <a:t>not</a:t>
            </a:r>
            <a:r>
              <a:t> build the scoring system, our project output is parameters only.</a:t>
            </a:r>
          </a:p>
          <a:p>
            <a:pPr marL="261257" indent="-261257">
              <a:spcBef>
                <a:spcPts val="1800"/>
              </a:spcBef>
            </a:pPr>
            <a:r>
              <a:rPr u="sng"/>
              <a:t>Deliverable (Model):</a:t>
            </a:r>
            <a:r>
              <a:t> Image → {Height, Type, Direction}.</a:t>
            </a:r>
          </a:p>
          <a:p>
            <a:pPr marL="261257" indent="-261257">
              <a:spcBef>
                <a:spcPts val="1800"/>
              </a:spcBef>
            </a:pPr>
            <a:r>
              <a:rPr u="sng"/>
              <a:t>Data generation:</a:t>
            </a:r>
            <a:r>
              <a:t> parameters → depth map (beach camera) → ControlNet → photorealistic images with automatic labels.</a:t>
            </a:r>
          </a:p>
        </p:txBody>
      </p:sp>
      <p:sp>
        <p:nvSpPr>
          <p:cNvPr id="208" name="Project Re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24" sz="6200"/>
            </a:lvl1pPr>
          </a:lstStyle>
          <a:p>
            <a:pPr/>
            <a:r>
              <a:t>Project Review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Novelty &amp; Contribution:…"/>
          <p:cNvSpPr txBox="1"/>
          <p:nvPr>
            <p:ph type="body" idx="1"/>
          </p:nvPr>
        </p:nvSpPr>
        <p:spPr>
          <a:xfrm>
            <a:off x="533400" y="2184400"/>
            <a:ext cx="11938000" cy="562610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800"/>
              </a:spcBef>
              <a:buClrTx/>
              <a:buSzTx/>
              <a:buNone/>
              <a:defRPr b="1"/>
            </a:pPr>
            <a:r>
              <a:t>Novelty &amp; Contribution:</a:t>
            </a:r>
          </a:p>
          <a:p>
            <a:pPr marL="261257" indent="-261257">
              <a:spcBef>
                <a:spcPts val="1800"/>
              </a:spcBef>
            </a:pPr>
            <a:r>
              <a:rPr u="sng"/>
              <a:t>Multi-task Architecture:</a:t>
            </a:r>
            <a:r>
              <a:t> Single model handling regression + dual classification tasks</a:t>
            </a:r>
          </a:p>
          <a:p>
            <a:pPr marL="261257" indent="-261257">
              <a:spcBef>
                <a:spcPts val="1800"/>
              </a:spcBef>
            </a:pPr>
            <a:r>
              <a:rPr u="sng"/>
              <a:t>Synthetic Data Pipeline:</a:t>
            </a:r>
            <a:r>
              <a:t> Depth map-guided wave generation using ControlNet + Stable Diffusion.</a:t>
            </a:r>
          </a:p>
          <a:p>
            <a:pPr marL="261257" indent="-261257">
              <a:spcBef>
                <a:spcPts val="1800"/>
              </a:spcBef>
            </a:pPr>
            <a:r>
              <a:rPr u="sng"/>
              <a:t>Real-Synthetic Integration:</a:t>
            </a:r>
            <a:r>
              <a:t> Mixed training approach (25% real, 75% synthetic data).</a:t>
            </a:r>
          </a:p>
          <a:p>
            <a:pPr marL="261257" indent="-261257">
              <a:spcBef>
                <a:spcPts val="1800"/>
              </a:spcBef>
            </a:pPr>
            <a:r>
              <a:rPr u="sng"/>
              <a:t>Domain-Specific Innovation:</a:t>
            </a:r>
            <a:r>
              <a:t> First application of depth-controlled diffusion models for oceanographic data.</a:t>
            </a:r>
          </a:p>
        </p:txBody>
      </p:sp>
      <p:sp>
        <p:nvSpPr>
          <p:cNvPr id="211" name="Project Re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24" sz="6200"/>
            </a:lvl1pPr>
          </a:lstStyle>
          <a:p>
            <a:pPr/>
            <a:r>
              <a:t>Project Review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3" name="Table 1"/>
          <p:cNvGraphicFramePr/>
          <p:nvPr/>
        </p:nvGraphicFramePr>
        <p:xfrm>
          <a:off x="533400" y="3718737"/>
          <a:ext cx="5969000" cy="56261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903977"/>
                <a:gridCol w="1610905"/>
                <a:gridCol w="2200664"/>
                <a:gridCol w="1566979"/>
                <a:gridCol w="4654801"/>
              </a:tblGrid>
              <a:tr h="660400"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+mn-lt"/>
                          <a:ea typeface="+mn-ea"/>
                          <a:cs typeface="+mn-cs"/>
                          <a:sym typeface="Founders Grotesk Semibold"/>
                        </a:rPr>
                        <a:t>Paper / Year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+mn-lt"/>
                          <a:ea typeface="+mn-ea"/>
                          <a:cs typeface="+mn-cs"/>
                          <a:sym typeface="Founders Grotesk Semibold"/>
                        </a:rPr>
                        <a:t>Task 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rtl="1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+mn-lt"/>
                          <a:ea typeface="+mn-ea"/>
                          <a:cs typeface="+mn-cs"/>
                          <a:sym typeface="Founders Grotesk Semibold"/>
                        </a:rPr>
                        <a:t>Methods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+mn-lt"/>
                          <a:ea typeface="+mn-ea"/>
                          <a:cs typeface="+mn-cs"/>
                          <a:sym typeface="Founders Grotesk Semibold"/>
                        </a:rPr>
                        <a:t>Data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+mn-lt"/>
                          <a:ea typeface="+mn-ea"/>
                          <a:cs typeface="+mn-cs"/>
                          <a:sym typeface="Founders Grotesk Semibold"/>
                        </a:rPr>
                        <a:t>Relation to SwellSight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70000"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sym typeface="Founders Grotesk"/>
                        </a:rPr>
                        <a:t>Zhang et al. (ControlNet, 2023)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100">
                          <a:sym typeface="Founders Grotesk"/>
                        </a:rPr>
                        <a:t>Conditional Image Generation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sym typeface="Founders Grotesk"/>
                        </a:rPr>
                        <a:t>Adding spatial conditioning to Diffusion models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sym typeface="Founders Grotesk"/>
                        </a:rPr>
                        <a:t>Large Scale (LAION)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sym typeface="Founders Grotesk"/>
                        </a:rPr>
                        <a:t>Foundation for our Data Gen: We use this to turn Depth Maps into Waves.
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270000"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sym typeface="Founders Grotesk"/>
                        </a:rPr>
                        <a:t>Wouters et al. (SurfNet, 2019)
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100">
                          <a:sym typeface="Founders Grotesk"/>
                        </a:rPr>
                        <a:t>Wave Classification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sym typeface="Founders Grotesk"/>
                        </a:rPr>
                        <a:t>CNN for classifying surf height ranges
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sym typeface="Founders Grotesk"/>
                        </a:rPr>
                        <a:t>Real images (scraped)
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sym typeface="Founders Grotesk"/>
                        </a:rPr>
                        <a:t>Baseline Task: Similar classification goal, but we add precise regression &amp; synthesis.
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270000"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sym typeface="Founders Grotesk"/>
                        </a:rPr>
                        <a:t>Bhat et al. (AdaBins, 2021)
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100">
                          <a:sym typeface="Founders Grotesk"/>
                        </a:rPr>
                        <a:t>Depth Estimation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sym typeface="Founders Grotesk"/>
                        </a:rPr>
                        <a:t>Transformer-based depth estimation from 2D
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sym typeface="Founders Grotesk"/>
                        </a:rPr>
                        <a:t>NYU Depth V2
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3200"/>
                        </a:spcBef>
                        <a:defRPr spc="0" sz="2100">
                          <a:solidFill>
                            <a:srgbClr val="000000"/>
                          </a:solidFill>
                          <a:sym typeface="Founders Grotesk"/>
                        </a:defRPr>
                      </a:pPr>
                      <a:r>
                        <a:t>Inverse Problem: They go → Depth;            We go Depth → 2D to create training data.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</a:tbl>
          </a:graphicData>
        </a:graphic>
      </p:graphicFrame>
      <p:sp>
        <p:nvSpPr>
          <p:cNvPr id="214" name="Previous Work"/>
          <p:cNvSpPr txBox="1"/>
          <p:nvPr>
            <p:ph type="title"/>
          </p:nvPr>
        </p:nvSpPr>
        <p:spPr>
          <a:xfrm>
            <a:off x="538901" y="622300"/>
            <a:ext cx="11938001" cy="1396310"/>
          </a:xfrm>
          <a:prstGeom prst="rect">
            <a:avLst/>
          </a:prstGeom>
        </p:spPr>
        <p:txBody>
          <a:bodyPr/>
          <a:lstStyle>
            <a:lvl1pPr>
              <a:defRPr spc="-124" sz="6200"/>
            </a:lvl1pPr>
          </a:lstStyle>
          <a:p>
            <a:pPr/>
            <a:r>
              <a:t>Previous Work</a:t>
            </a:r>
          </a:p>
        </p:txBody>
      </p:sp>
      <p:sp>
        <p:nvSpPr>
          <p:cNvPr id="215" name="Paper 1: Adding Conditional Control to Text-to-Image Diffusion Models…"/>
          <p:cNvSpPr txBox="1"/>
          <p:nvPr/>
        </p:nvSpPr>
        <p:spPr>
          <a:xfrm>
            <a:off x="533400" y="2108200"/>
            <a:ext cx="10063211" cy="1318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28600" indent="-228600">
              <a:spcBef>
                <a:spcPts val="900"/>
              </a:spcBef>
              <a:buSzPct val="100000"/>
              <a:buChar char="•"/>
              <a:defRPr spc="-21" sz="2100"/>
            </a:pPr>
            <a:r>
              <a:t>Paper 1: Adding Conditional Control to Text-to-Image Diffusion Models</a:t>
            </a:r>
          </a:p>
          <a:p>
            <a:pPr marL="228600" indent="-228600">
              <a:spcBef>
                <a:spcPts val="900"/>
              </a:spcBef>
              <a:buSzPct val="100000"/>
              <a:buChar char="•"/>
              <a:defRPr spc="-21" sz="2100"/>
            </a:pPr>
            <a:r>
              <a:t>Paper 2: Deep Learning Object Detection Application to Surfing Wave Quality</a:t>
            </a:r>
          </a:p>
          <a:p>
            <a:pPr marL="228600" indent="-228600">
              <a:spcBef>
                <a:spcPts val="900"/>
              </a:spcBef>
              <a:buSzPct val="100000"/>
              <a:buChar char="•"/>
              <a:defRPr spc="-21" sz="2100"/>
            </a:pPr>
            <a:r>
              <a:t>Paper 3: AdaBins: Depth Estimation Using Adaptive Bins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Dataset"/>
          <p:cNvSpPr txBox="1"/>
          <p:nvPr/>
        </p:nvSpPr>
        <p:spPr>
          <a:xfrm>
            <a:off x="532752" y="760241"/>
            <a:ext cx="11943812" cy="1447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>
            <a:normAutofit fontScale="100000" lnSpcReduction="0"/>
          </a:bodyPr>
          <a:lstStyle/>
          <a:p>
            <a:pPr defTabSz="540060">
              <a:lnSpc>
                <a:spcPct val="80000"/>
              </a:lnSpc>
              <a:spcBef>
                <a:spcPts val="0"/>
              </a:spcBef>
              <a:defRPr spc="-46" sz="4692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rPr>
                <a:solidFill>
                  <a:schemeClr val="accent1"/>
                </a:solidFill>
              </a:rPr>
              <a:t>Dataset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44" sz="4416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endParaRPr spc="-11" sz="1104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44" sz="4416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  <a:endParaRPr spc="-11" sz="1104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218" name="Dataset Description:…"/>
          <p:cNvSpPr txBox="1"/>
          <p:nvPr>
            <p:ph type="body" idx="1"/>
          </p:nvPr>
        </p:nvSpPr>
        <p:spPr>
          <a:xfrm>
            <a:off x="533400" y="1473200"/>
            <a:ext cx="11240715" cy="733688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600"/>
              </a:spcBef>
              <a:defRPr b="1"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Dataset Description:</a:t>
            </a:r>
            <a:endParaRPr b="0"/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rPr u="sng"/>
              <a:t>Synthetic Data:</a:t>
            </a:r>
            <a:r>
              <a:t> Automated labeling from depth map parameters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0" indent="0" defTabSz="457200">
              <a:lnSpc>
                <a:spcPct val="100000"/>
              </a:lnSpc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0" indent="0" defTabSz="457200">
              <a:lnSpc>
                <a:spcPct val="100000"/>
              </a:lnSpc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Small real-world dataset used only for </a:t>
            </a:r>
            <a:r>
              <a:rPr u="sng"/>
              <a:t>domain adaptation and validation</a:t>
            </a:r>
            <a:r>
              <a:t>.</a:t>
            </a:r>
          </a:p>
        </p:txBody>
      </p:sp>
      <p:pic>
        <p:nvPicPr>
          <p:cNvPr id="219" name="IMG_1293.PNG" descr="IMG_1293.PNG"/>
          <p:cNvPicPr>
            <a:picLocks noChangeAspect="1"/>
          </p:cNvPicPr>
          <p:nvPr/>
        </p:nvPicPr>
        <p:blipFill>
          <a:blip r:embed="rId2">
            <a:extLst/>
          </a:blip>
          <a:srcRect l="0" t="29542" r="0" b="52714"/>
          <a:stretch>
            <a:fillRect/>
          </a:stretch>
        </p:blipFill>
        <p:spPr>
          <a:xfrm>
            <a:off x="0" y="5548697"/>
            <a:ext cx="13004613" cy="5013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8" fill="norm" stroke="1" extrusionOk="0">
                <a:moveTo>
                  <a:pt x="21384" y="2"/>
                </a:moveTo>
                <a:cubicBezTo>
                  <a:pt x="21314" y="6"/>
                  <a:pt x="21227" y="17"/>
                  <a:pt x="21141" y="36"/>
                </a:cubicBezTo>
                <a:cubicBezTo>
                  <a:pt x="20967" y="73"/>
                  <a:pt x="20791" y="103"/>
                  <a:pt x="20749" y="101"/>
                </a:cubicBezTo>
                <a:cubicBezTo>
                  <a:pt x="20707" y="99"/>
                  <a:pt x="20468" y="137"/>
                  <a:pt x="20218" y="186"/>
                </a:cubicBezTo>
                <a:cubicBezTo>
                  <a:pt x="19967" y="236"/>
                  <a:pt x="19625" y="283"/>
                  <a:pt x="19458" y="289"/>
                </a:cubicBezTo>
                <a:cubicBezTo>
                  <a:pt x="19291" y="295"/>
                  <a:pt x="19140" y="327"/>
                  <a:pt x="19123" y="359"/>
                </a:cubicBezTo>
                <a:cubicBezTo>
                  <a:pt x="19107" y="391"/>
                  <a:pt x="18847" y="440"/>
                  <a:pt x="18547" y="469"/>
                </a:cubicBezTo>
                <a:cubicBezTo>
                  <a:pt x="18246" y="497"/>
                  <a:pt x="17904" y="555"/>
                  <a:pt x="17787" y="597"/>
                </a:cubicBezTo>
                <a:cubicBezTo>
                  <a:pt x="17670" y="638"/>
                  <a:pt x="17262" y="694"/>
                  <a:pt x="16879" y="720"/>
                </a:cubicBezTo>
                <a:cubicBezTo>
                  <a:pt x="16496" y="746"/>
                  <a:pt x="16116" y="794"/>
                  <a:pt x="16034" y="828"/>
                </a:cubicBezTo>
                <a:cubicBezTo>
                  <a:pt x="15952" y="861"/>
                  <a:pt x="15670" y="895"/>
                  <a:pt x="15408" y="903"/>
                </a:cubicBezTo>
                <a:cubicBezTo>
                  <a:pt x="14932" y="917"/>
                  <a:pt x="14285" y="1004"/>
                  <a:pt x="13595" y="1146"/>
                </a:cubicBezTo>
                <a:cubicBezTo>
                  <a:pt x="13394" y="1187"/>
                  <a:pt x="12936" y="1227"/>
                  <a:pt x="12577" y="1235"/>
                </a:cubicBezTo>
                <a:cubicBezTo>
                  <a:pt x="12218" y="1242"/>
                  <a:pt x="11828" y="1275"/>
                  <a:pt x="11711" y="1308"/>
                </a:cubicBezTo>
                <a:cubicBezTo>
                  <a:pt x="11594" y="1341"/>
                  <a:pt x="11382" y="1390"/>
                  <a:pt x="11240" y="1417"/>
                </a:cubicBezTo>
                <a:cubicBezTo>
                  <a:pt x="11098" y="1445"/>
                  <a:pt x="10962" y="1483"/>
                  <a:pt x="10936" y="1501"/>
                </a:cubicBezTo>
                <a:cubicBezTo>
                  <a:pt x="10911" y="1520"/>
                  <a:pt x="10631" y="1608"/>
                  <a:pt x="10314" y="1698"/>
                </a:cubicBezTo>
                <a:cubicBezTo>
                  <a:pt x="9996" y="1788"/>
                  <a:pt x="9538" y="1931"/>
                  <a:pt x="9296" y="2018"/>
                </a:cubicBezTo>
                <a:cubicBezTo>
                  <a:pt x="8916" y="2153"/>
                  <a:pt x="8705" y="2171"/>
                  <a:pt x="7762" y="2160"/>
                </a:cubicBezTo>
                <a:cubicBezTo>
                  <a:pt x="7160" y="2152"/>
                  <a:pt x="6491" y="2145"/>
                  <a:pt x="6273" y="2144"/>
                </a:cubicBezTo>
                <a:cubicBezTo>
                  <a:pt x="5874" y="2142"/>
                  <a:pt x="5360" y="2290"/>
                  <a:pt x="5330" y="2414"/>
                </a:cubicBezTo>
                <a:cubicBezTo>
                  <a:pt x="5321" y="2452"/>
                  <a:pt x="5282" y="2450"/>
                  <a:pt x="5242" y="2411"/>
                </a:cubicBezTo>
                <a:cubicBezTo>
                  <a:pt x="5203" y="2372"/>
                  <a:pt x="5166" y="2353"/>
                  <a:pt x="5160" y="2368"/>
                </a:cubicBezTo>
                <a:cubicBezTo>
                  <a:pt x="5154" y="2384"/>
                  <a:pt x="5026" y="2418"/>
                  <a:pt x="4876" y="2443"/>
                </a:cubicBezTo>
                <a:cubicBezTo>
                  <a:pt x="4726" y="2469"/>
                  <a:pt x="4530" y="2511"/>
                  <a:pt x="4441" y="2537"/>
                </a:cubicBezTo>
                <a:cubicBezTo>
                  <a:pt x="4294" y="2581"/>
                  <a:pt x="4279" y="2571"/>
                  <a:pt x="4263" y="2416"/>
                </a:cubicBezTo>
                <a:cubicBezTo>
                  <a:pt x="4250" y="2285"/>
                  <a:pt x="4231" y="2259"/>
                  <a:pt x="4181" y="2300"/>
                </a:cubicBezTo>
                <a:cubicBezTo>
                  <a:pt x="4082" y="2381"/>
                  <a:pt x="3981" y="2571"/>
                  <a:pt x="3945" y="2743"/>
                </a:cubicBezTo>
                <a:cubicBezTo>
                  <a:pt x="3923" y="2849"/>
                  <a:pt x="3904" y="2872"/>
                  <a:pt x="3882" y="2816"/>
                </a:cubicBezTo>
                <a:cubicBezTo>
                  <a:pt x="3862" y="2764"/>
                  <a:pt x="3824" y="2761"/>
                  <a:pt x="3778" y="2806"/>
                </a:cubicBezTo>
                <a:cubicBezTo>
                  <a:pt x="3739" y="2845"/>
                  <a:pt x="3707" y="2860"/>
                  <a:pt x="3707" y="2838"/>
                </a:cubicBezTo>
                <a:cubicBezTo>
                  <a:pt x="3707" y="2817"/>
                  <a:pt x="3672" y="2856"/>
                  <a:pt x="3630" y="2927"/>
                </a:cubicBezTo>
                <a:cubicBezTo>
                  <a:pt x="3588" y="2998"/>
                  <a:pt x="3554" y="3031"/>
                  <a:pt x="3554" y="2999"/>
                </a:cubicBezTo>
                <a:cubicBezTo>
                  <a:pt x="3554" y="2967"/>
                  <a:pt x="3536" y="2980"/>
                  <a:pt x="3513" y="3028"/>
                </a:cubicBezTo>
                <a:cubicBezTo>
                  <a:pt x="3491" y="3076"/>
                  <a:pt x="3463" y="3092"/>
                  <a:pt x="3452" y="3062"/>
                </a:cubicBezTo>
                <a:cubicBezTo>
                  <a:pt x="3383" y="2882"/>
                  <a:pt x="2288" y="3032"/>
                  <a:pt x="2166" y="3238"/>
                </a:cubicBezTo>
                <a:cubicBezTo>
                  <a:pt x="2129" y="3301"/>
                  <a:pt x="2093" y="3325"/>
                  <a:pt x="2086" y="3293"/>
                </a:cubicBezTo>
                <a:cubicBezTo>
                  <a:pt x="2061" y="3191"/>
                  <a:pt x="1730" y="3180"/>
                  <a:pt x="1684" y="3279"/>
                </a:cubicBezTo>
                <a:cubicBezTo>
                  <a:pt x="1655" y="3340"/>
                  <a:pt x="1627" y="3347"/>
                  <a:pt x="1602" y="3298"/>
                </a:cubicBezTo>
                <a:cubicBezTo>
                  <a:pt x="1582" y="3257"/>
                  <a:pt x="1510" y="3232"/>
                  <a:pt x="1443" y="3242"/>
                </a:cubicBezTo>
                <a:cubicBezTo>
                  <a:pt x="1376" y="3252"/>
                  <a:pt x="1178" y="3276"/>
                  <a:pt x="1003" y="3297"/>
                </a:cubicBezTo>
                <a:cubicBezTo>
                  <a:pt x="674" y="3335"/>
                  <a:pt x="598" y="3378"/>
                  <a:pt x="513" y="3567"/>
                </a:cubicBezTo>
                <a:cubicBezTo>
                  <a:pt x="486" y="3627"/>
                  <a:pt x="452" y="3668"/>
                  <a:pt x="437" y="3659"/>
                </a:cubicBezTo>
                <a:cubicBezTo>
                  <a:pt x="422" y="3650"/>
                  <a:pt x="318" y="3669"/>
                  <a:pt x="205" y="3703"/>
                </a:cubicBezTo>
                <a:lnTo>
                  <a:pt x="0" y="3767"/>
                </a:lnTo>
                <a:lnTo>
                  <a:pt x="0" y="21598"/>
                </a:lnTo>
                <a:lnTo>
                  <a:pt x="21600" y="21598"/>
                </a:lnTo>
                <a:lnTo>
                  <a:pt x="21600" y="62"/>
                </a:lnTo>
                <a:lnTo>
                  <a:pt x="21527" y="15"/>
                </a:lnTo>
                <a:cubicBezTo>
                  <a:pt x="21508" y="3"/>
                  <a:pt x="21455" y="-2"/>
                  <a:pt x="21384" y="2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20" name="Depth maps define exact 3D wave structure (height, shape, angle)…"/>
          <p:cNvSpPr txBox="1"/>
          <p:nvPr/>
        </p:nvSpPr>
        <p:spPr>
          <a:xfrm>
            <a:off x="1027318" y="2683975"/>
            <a:ext cx="10950165" cy="192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04800" indent="-304800">
              <a:spcBef>
                <a:spcPts val="0"/>
              </a:spcBef>
              <a:buClr>
                <a:schemeClr val="accent1"/>
              </a:buClr>
              <a:buSzPct val="100000"/>
              <a:buChar char="-"/>
            </a:pPr>
            <a:r>
              <a:t>Depth maps define exact 3D wave structure (height, shape, angle)</a:t>
            </a:r>
          </a:p>
          <a:p>
            <a:pPr marL="304800" indent="-304800">
              <a:spcBef>
                <a:spcPts val="0"/>
              </a:spcBef>
              <a:buClr>
                <a:schemeClr val="accent1"/>
              </a:buClr>
              <a:buSzPct val="100000"/>
              <a:buChar char="-"/>
            </a:pPr>
            <a:r>
              <a:t>ControlNet + Stable Diffusion renders photorealistic textures</a:t>
            </a:r>
          </a:p>
          <a:p>
            <a:pPr marL="304800" indent="-304800">
              <a:spcBef>
                <a:spcPts val="0"/>
              </a:spcBef>
              <a:buClr>
                <a:schemeClr val="accent1"/>
              </a:buClr>
              <a:buSzPct val="100000"/>
              <a:buChar char="-"/>
            </a:pPr>
            <a:r>
              <a:t>Ground truth labels extracted with 100% accuracy from generation parameters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3fdda8f0-4322-4f37-9115-76990bb946c7.JPG" descr="3fdda8f0-4322-4f37-9115-76990bb946c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98231" y="5178180"/>
            <a:ext cx="3697992" cy="309129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9e500323-ecc0-4e54-a639-7ff1cdff4341.JPG" descr="9e500323-ecc0-4e54-a639-7ff1cdff434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13779" y="5183690"/>
            <a:ext cx="3697992" cy="30912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09df0faa-1768-48ff-ab7c-d9d3f523bfa9.JPG" descr="09df0faa-1768-48ff-ab7c-d9d3f523bfa9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56488" y="1724116"/>
            <a:ext cx="3741215" cy="312742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d829a9ef-573f-47e1-bd8a-2a9a1661ce20.JPG" descr="d829a9ef-573f-47e1-bd8a-2a9a1661ce20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73634" y="2660334"/>
            <a:ext cx="3697992" cy="3697992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Dataset"/>
          <p:cNvSpPr txBox="1"/>
          <p:nvPr/>
        </p:nvSpPr>
        <p:spPr>
          <a:xfrm>
            <a:off x="532752" y="760241"/>
            <a:ext cx="11943812" cy="1447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>
            <a:normAutofit fontScale="100000" lnSpcReduction="0"/>
          </a:bodyPr>
          <a:lstStyle/>
          <a:p>
            <a:pPr defTabSz="540060">
              <a:lnSpc>
                <a:spcPct val="80000"/>
              </a:lnSpc>
              <a:spcBef>
                <a:spcPts val="0"/>
              </a:spcBef>
              <a:defRPr spc="-46" sz="4692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rPr>
                <a:solidFill>
                  <a:schemeClr val="accent1"/>
                </a:solidFill>
              </a:rPr>
              <a:t>Dataset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44" sz="4416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endParaRPr spc="-11" sz="1104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44" sz="4416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  <a:endParaRPr spc="-11" sz="1104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Quality Assessment per Task:…"/>
          <p:cNvSpPr txBox="1"/>
          <p:nvPr>
            <p:ph type="body" idx="1"/>
          </p:nvPr>
        </p:nvSpPr>
        <p:spPr>
          <a:xfrm>
            <a:off x="533400" y="1651000"/>
            <a:ext cx="11240715" cy="733688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600"/>
              </a:spcBef>
              <a:defRPr b="1"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Quality Assessment per Task:</a:t>
            </a:r>
            <a:endParaRPr b="0"/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rPr u="sng"/>
              <a:t>Parametric Geometry:</a:t>
            </a:r>
            <a:r>
              <a:t> generate a depth map from controlled wave parameters + beach camera setup (perspective, noise, occlusions, run-up).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rPr u="sng"/>
              <a:t>Texture Rendering:</a:t>
            </a:r>
            <a:r>
              <a:t> The Depth Map is fed into Stable Diffusion + ControlNet with prompts (for example- "Sunny day, blue ocean").</a:t>
            </a:r>
          </a:p>
          <a:p>
            <a:pPr marL="457200" indent="-317500" defTabSz="457200">
              <a:lnSpc>
                <a:spcPct val="100000"/>
              </a:lnSpc>
              <a:spcBef>
                <a:spcPts val="1100"/>
              </a:spcBef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rPr u="sng"/>
              <a:t>Automatic Labeling:</a:t>
            </a:r>
            <a:r>
              <a:t> The parameters used in step 1 become the Ground Truth labels (No manual labeling needed).</a:t>
            </a:r>
          </a:p>
        </p:txBody>
      </p:sp>
      <p:sp>
        <p:nvSpPr>
          <p:cNvPr id="229" name="Dataset"/>
          <p:cNvSpPr txBox="1"/>
          <p:nvPr/>
        </p:nvSpPr>
        <p:spPr>
          <a:xfrm>
            <a:off x="532752" y="760241"/>
            <a:ext cx="11943812" cy="1447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>
            <a:normAutofit fontScale="100000" lnSpcReduction="0"/>
          </a:bodyPr>
          <a:lstStyle/>
          <a:p>
            <a:pPr defTabSz="540060">
              <a:lnSpc>
                <a:spcPct val="80000"/>
              </a:lnSpc>
              <a:spcBef>
                <a:spcPts val="0"/>
              </a:spcBef>
              <a:defRPr spc="-46" sz="4692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rPr>
                <a:solidFill>
                  <a:schemeClr val="accent1"/>
                </a:solidFill>
              </a:rPr>
              <a:t>Dataset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44" sz="4416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endParaRPr spc="-11" sz="1104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44" sz="4416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  <a:endParaRPr spc="-11" sz="1104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Exploratory Data Analysis (EDA) Summary:…"/>
          <p:cNvSpPr txBox="1"/>
          <p:nvPr>
            <p:ph type="body" idx="1"/>
          </p:nvPr>
        </p:nvSpPr>
        <p:spPr>
          <a:xfrm>
            <a:off x="533400" y="1651000"/>
            <a:ext cx="11240715" cy="733688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600"/>
              </a:spcBef>
              <a:defRPr b="1"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Exploratory Data Analysis (EDA) Summary:</a:t>
            </a:r>
          </a:p>
          <a:p>
            <a:pPr marL="0" indent="0" defTabSz="457200">
              <a:lnSpc>
                <a:spcPct val="100000"/>
              </a:lnSpc>
              <a:defRPr spc="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Planned Dataset Composition: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Target Size:</a:t>
            </a:r>
            <a:r>
              <a:rPr u="none"/>
              <a:t> 10,000 synthetic images + 729 real images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rPr u="sng"/>
              <a:t>Training Split:</a:t>
            </a:r>
            <a:r>
              <a:t> 70% train, 15% validation, 15% test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rPr u="sng"/>
              <a:t>Real:Synthetic Ratio:</a:t>
            </a:r>
            <a:r>
              <a:t> 1:14 (6% real, 94% synthetic)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chemeClr val="accent1">
                    <a:hueOff val="-42304"/>
                    <a:satOff val="23749"/>
                    <a:lumOff val="-45745"/>
                  </a:schemeClr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0" indent="0" defTabSz="457200">
              <a:lnSpc>
                <a:spcPct val="100000"/>
              </a:lnSpc>
              <a:defRPr spc="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Class Distribution (Planned):</a:t>
            </a:r>
          </a:p>
        </p:txBody>
      </p:sp>
      <p:graphicFrame>
        <p:nvGraphicFramePr>
          <p:cNvPr id="232" name="Table 1"/>
          <p:cNvGraphicFramePr/>
          <p:nvPr/>
        </p:nvGraphicFramePr>
        <p:xfrm>
          <a:off x="1851784" y="5863106"/>
          <a:ext cx="5969001" cy="56261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381250"/>
                <a:gridCol w="1822450"/>
              </a:tblGrid>
              <a:tr h="508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Wave type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Target 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A_FRAME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25%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CLOSEOUT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25%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BEACH_BREAK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25%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POINT_BREAK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25%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33" name="Table 1-1"/>
          <p:cNvGraphicFramePr/>
          <p:nvPr/>
        </p:nvGraphicFramePr>
        <p:xfrm>
          <a:off x="6252030" y="5863106"/>
          <a:ext cx="5969001" cy="56261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381250"/>
                <a:gridCol w="1822450"/>
              </a:tblGrid>
              <a:tr h="635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Direction 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Target 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35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LEFT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33%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35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RIGHT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33%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35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BOTH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sym typeface="Founders Grotesk"/>
                        </a:rPr>
                        <a:t>34%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234" name="Dataset"/>
          <p:cNvSpPr txBox="1"/>
          <p:nvPr/>
        </p:nvSpPr>
        <p:spPr>
          <a:xfrm>
            <a:off x="532752" y="760241"/>
            <a:ext cx="11943812" cy="1447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>
            <a:normAutofit fontScale="100000" lnSpcReduction="0"/>
          </a:bodyPr>
          <a:lstStyle/>
          <a:p>
            <a:pPr defTabSz="540060">
              <a:lnSpc>
                <a:spcPct val="80000"/>
              </a:lnSpc>
              <a:spcBef>
                <a:spcPts val="0"/>
              </a:spcBef>
              <a:defRPr spc="-46" sz="4692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rPr>
                <a:solidFill>
                  <a:schemeClr val="accent1"/>
                </a:solidFill>
              </a:rPr>
              <a:t>Dataset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44" sz="4416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endParaRPr spc="-11" sz="1104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44" sz="4416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  <a:endParaRPr spc="-11" sz="1104"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00"/>
      </a:dk1>
      <a:lt1>
        <a:srgbClr val="000034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Founders Grotesk Semibold"/>
        <a:ea typeface="Founders Grotesk Semibold"/>
        <a:cs typeface="Founders Grotesk Semibold"/>
      </a:majorFont>
      <a:minorFont>
        <a:latin typeface="Founders Grotesk Semibold"/>
        <a:ea typeface="Founders Grotesk Semibold"/>
        <a:cs typeface="Founders Grotesk Semibold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all" i="0" spc="132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Founders Grotesk Condensed"/>
            <a:ea typeface="Founders Grotesk Condensed"/>
            <a:cs typeface="Founders Grotesk Condensed"/>
            <a:sym typeface="Founders Grotesk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7022" rtl="0" fontAlgn="auto" latinLnBrk="0" hangingPunct="0">
          <a:lnSpc>
            <a:spcPct val="100000"/>
          </a:lnSpc>
          <a:spcBef>
            <a:spcPts val="2200"/>
          </a:spcBef>
          <a:spcAft>
            <a:spcPts val="0"/>
          </a:spcAft>
          <a:buClrTx/>
          <a:buSzTx/>
          <a:buFontTx/>
          <a:buNone/>
          <a:tabLst/>
          <a:defRPr b="0" baseline="0" cap="none" i="0" spc="-28" strike="noStrike" sz="2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ounders Grotesk Text"/>
            <a:ea typeface="Founders Grotesk Text"/>
            <a:cs typeface="Founders Grotesk Text"/>
            <a:sym typeface="Founders Grotesk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00"/>
      </a:dk1>
      <a:lt1>
        <a:srgbClr val="FFFFFF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Founders Grotesk Semibold"/>
        <a:ea typeface="Founders Grotesk Semibold"/>
        <a:cs typeface="Founders Grotesk Semibold"/>
      </a:majorFont>
      <a:minorFont>
        <a:latin typeface="Founders Grotesk Semibold"/>
        <a:ea typeface="Founders Grotesk Semibold"/>
        <a:cs typeface="Founders Grotesk Semibold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all" i="0" spc="132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Founders Grotesk Condensed"/>
            <a:ea typeface="Founders Grotesk Condensed"/>
            <a:cs typeface="Founders Grotesk Condensed"/>
            <a:sym typeface="Founders Grotesk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7022" rtl="0" fontAlgn="auto" latinLnBrk="0" hangingPunct="0">
          <a:lnSpc>
            <a:spcPct val="100000"/>
          </a:lnSpc>
          <a:spcBef>
            <a:spcPts val="2200"/>
          </a:spcBef>
          <a:spcAft>
            <a:spcPts val="0"/>
          </a:spcAft>
          <a:buClrTx/>
          <a:buSzTx/>
          <a:buFontTx/>
          <a:buNone/>
          <a:tabLst/>
          <a:defRPr b="0" baseline="0" cap="none" i="0" spc="-28" strike="noStrike" sz="2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ounders Grotesk Text"/>
            <a:ea typeface="Founders Grotesk Text"/>
            <a:cs typeface="Founders Grotesk Text"/>
            <a:sym typeface="Founders Grotesk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